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3" r:id="rId8"/>
    <p:sldId id="265" r:id="rId9"/>
    <p:sldId id="266" r:id="rId10"/>
    <p:sldId id="267" r:id="rId11"/>
    <p:sldId id="268" r:id="rId12"/>
    <p:sldId id="269" r:id="rId13"/>
    <p:sldId id="271" r:id="rId14"/>
    <p:sldId id="270" r:id="rId15"/>
    <p:sldId id="272" r:id="rId16"/>
    <p:sldId id="273" r:id="rId17"/>
    <p:sldId id="275" r:id="rId18"/>
    <p:sldId id="274" r:id="rId19"/>
    <p:sldId id="277" r:id="rId20"/>
    <p:sldId id="276" r:id="rId21"/>
    <p:sldId id="278" r:id="rId22"/>
    <p:sldId id="279" r:id="rId23"/>
    <p:sldId id="281" r:id="rId24"/>
    <p:sldId id="282" r:id="rId25"/>
    <p:sldId id="280" r:id="rId26"/>
    <p:sldId id="284" r:id="rId27"/>
    <p:sldId id="283" r:id="rId28"/>
    <p:sldId id="285" r:id="rId29"/>
    <p:sldId id="286" r:id="rId30"/>
    <p:sldId id="287" r:id="rId31"/>
    <p:sldId id="289" r:id="rId32"/>
    <p:sldId id="288" r:id="rId33"/>
    <p:sldId id="291" r:id="rId34"/>
    <p:sldId id="290" r:id="rId35"/>
    <p:sldId id="293" r:id="rId36"/>
    <p:sldId id="261"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12F87A-E89C-4089-93C9-F8F25DE97D5A}"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274855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12F87A-E89C-4089-93C9-F8F25DE97D5A}"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14581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12F87A-E89C-4089-93C9-F8F25DE97D5A}"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31612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12F87A-E89C-4089-93C9-F8F25DE97D5A}"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269882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12F87A-E89C-4089-93C9-F8F25DE97D5A}"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33779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12F87A-E89C-4089-93C9-F8F25DE97D5A}"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78360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12F87A-E89C-4089-93C9-F8F25DE97D5A}"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3341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12F87A-E89C-4089-93C9-F8F25DE97D5A}"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227035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2F87A-E89C-4089-93C9-F8F25DE97D5A}"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84683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2F87A-E89C-4089-93C9-F8F25DE97D5A}"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350448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2F87A-E89C-4089-93C9-F8F25DE97D5A}"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B41BA-C94E-40F0-B6B6-D4D66BA54C5C}" type="slidenum">
              <a:rPr lang="en-GB" smtClean="0"/>
              <a:t>‹#›</a:t>
            </a:fld>
            <a:endParaRPr lang="en-GB"/>
          </a:p>
        </p:txBody>
      </p:sp>
    </p:spTree>
    <p:extLst>
      <p:ext uri="{BB962C8B-B14F-4D97-AF65-F5344CB8AC3E}">
        <p14:creationId xmlns:p14="http://schemas.microsoft.com/office/powerpoint/2010/main" val="42217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2F87A-E89C-4089-93C9-F8F25DE97D5A}" type="datetimeFigureOut">
              <a:rPr lang="en-GB" smtClean="0"/>
              <a:t>31/08/2018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B41BA-C94E-40F0-B6B6-D4D66BA54C5C}" type="slidenum">
              <a:rPr lang="en-GB" smtClean="0"/>
              <a:t>‹#›</a:t>
            </a:fld>
            <a:endParaRPr lang="en-GB"/>
          </a:p>
        </p:txBody>
      </p:sp>
    </p:spTree>
    <p:extLst>
      <p:ext uri="{BB962C8B-B14F-4D97-AF65-F5344CB8AC3E}">
        <p14:creationId xmlns:p14="http://schemas.microsoft.com/office/powerpoint/2010/main" val="2205945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literacy" TargetMode="External"/><Relationship Id="rId2" Type="http://schemas.openxmlformats.org/officeDocument/2006/relationships/hyperlink" Target="https://ourworldindata.org/how-is-literacy-measured"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primary-and-secondary-education" TargetMode="External"/><Relationship Id="rId2" Type="http://schemas.openxmlformats.org/officeDocument/2006/relationships/hyperlink" Target="https://ourworldindata.org/grapher/out-of-school-children-of-primary-school-age-by-world-reg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urworldindata.org/global-rise-of-educ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urworldindata.org/quality-of-educ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ucation-inequalities.org/" TargetMode="External"/><Relationship Id="rId2" Type="http://schemas.openxmlformats.org/officeDocument/2006/relationships/hyperlink" Target="http://www.worldbank.org/en/publication/wdr201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urworldindata.org/teachers-and-professors" TargetMode="External"/><Relationship Id="rId2" Type="http://schemas.openxmlformats.org/officeDocument/2006/relationships/hyperlink" Target="https://ourworldindata.org/grapher/percentage-of-teachers-in-primary-education-who-are-qualified-both-sexe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urworldindata.org/grapher/actual-teaching-time-as-share-of-scheduled-teaching-time" TargetMode="External"/><Relationship Id="rId2" Type="http://schemas.openxmlformats.org/officeDocument/2006/relationships/hyperlink" Target="https://ourworldindata.org/grapher/percentage-of-teachers-absent-from-clas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urworldindata.org/financing-education#targeting-health-problems-can-be-a-particularly-cost-effective-way-of-increasing-school-attendance" TargetMode="External"/><Relationship Id="rId2" Type="http://schemas.openxmlformats.org/officeDocument/2006/relationships/hyperlink" Target="https://ourworldindata.org/water-access-resources-sanitation#health-impacts-of-poor-sanitatio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urworldindata.org/financing-education#school-inpu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conweb.ucsd.edu/~kamurali/papers/Published_Book_Chapters/School_Education_Developing_Countrie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ourworldindata.org/primary-and-secondary-education" TargetMode="External"/><Relationship Id="rId3" Type="http://schemas.openxmlformats.org/officeDocument/2006/relationships/hyperlink" Target="https://ourworldindata.org/global-rise-of-education" TargetMode="External"/><Relationship Id="rId7" Type="http://schemas.openxmlformats.org/officeDocument/2006/relationships/hyperlink" Target="https://ourworldindata.org/pre-primary-education" TargetMode="External"/><Relationship Id="rId2" Type="http://schemas.openxmlformats.org/officeDocument/2006/relationships/hyperlink" Target="https://ourworldindata.org/global-education-slides" TargetMode="External"/><Relationship Id="rId1" Type="http://schemas.openxmlformats.org/officeDocument/2006/relationships/slideLayout" Target="../slideLayouts/slideLayout2.xml"/><Relationship Id="rId6" Type="http://schemas.openxmlformats.org/officeDocument/2006/relationships/hyperlink" Target="https://ourworldindata.org/literacy" TargetMode="External"/><Relationship Id="rId11" Type="http://schemas.openxmlformats.org/officeDocument/2006/relationships/hyperlink" Target="https://ourworldindata.org/teaching-notes" TargetMode="External"/><Relationship Id="rId5" Type="http://schemas.openxmlformats.org/officeDocument/2006/relationships/hyperlink" Target="https://ourworldindata.org/edu-quality-key-facts" TargetMode="External"/><Relationship Id="rId10" Type="http://schemas.openxmlformats.org/officeDocument/2006/relationships/hyperlink" Target="https://ourworldindata.org/teachers-and-professors" TargetMode="External"/><Relationship Id="rId4" Type="http://schemas.openxmlformats.org/officeDocument/2006/relationships/hyperlink" Target="https://ourworldindata.org/financing-education" TargetMode="External"/><Relationship Id="rId9" Type="http://schemas.openxmlformats.org/officeDocument/2006/relationships/hyperlink" Target="https://ourworldindata.org/tertiary-educa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ecd-ilibrary.org/education/education-at-a-glance-2017_eag-2017-en" TargetMode="External"/><Relationship Id="rId2" Type="http://schemas.openxmlformats.org/officeDocument/2006/relationships/hyperlink" Target="https://en.wikipedia.org/wiki/Economy_of_Saudi_Arabia#Employmen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urworldindata.org/global-rise-of-education#private-returns-to-edu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global-rise-of-education#private-returns-to-education" TargetMode="External"/><Relationship Id="rId2" Type="http://schemas.openxmlformats.org/officeDocument/2006/relationships/hyperlink" Target="https://ourworldindata.org/global-rise-of-education#education-outcomes-predict-economic-growth"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urworldindata.org/child-mortality#better-education-of-women-reduces-child-mortality" TargetMode="External"/><Relationship Id="rId2" Type="http://schemas.openxmlformats.org/officeDocument/2006/relationships/hyperlink" Target="https://en.wikipedia.org/wiki/Externalit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87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What are the private and social returns to education?</a:t>
            </a:r>
          </a:p>
          <a:p>
            <a:r>
              <a:rPr lang="en-GB" b="1" dirty="0" smtClean="0"/>
              <a:t> How has access to education changed over time?</a:t>
            </a:r>
          </a:p>
          <a:p>
            <a:r>
              <a:rPr lang="en-GB" dirty="0" smtClean="0"/>
              <a:t> </a:t>
            </a:r>
            <a:r>
              <a:rPr lang="en-GB" dirty="0" smtClean="0">
                <a:solidFill>
                  <a:schemeClr val="bg1">
                    <a:lumMod val="85000"/>
                  </a:schemeClr>
                </a:solidFill>
              </a:rPr>
              <a:t>What are the main challenges going forward?</a:t>
            </a:r>
          </a:p>
        </p:txBody>
      </p:sp>
    </p:spTree>
    <p:extLst>
      <p:ext uri="{BB962C8B-B14F-4D97-AF65-F5344CB8AC3E}">
        <p14:creationId xmlns:p14="http://schemas.microsoft.com/office/powerpoint/2010/main" val="226731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number of people who can read and write has grown remarkably over the last couple of centuries</a:t>
            </a:r>
            <a:endParaRPr lang="en-GB" sz="2100" dirty="0"/>
          </a:p>
        </p:txBody>
      </p:sp>
    </p:spTree>
    <p:extLst>
      <p:ext uri="{BB962C8B-B14F-4D97-AF65-F5344CB8AC3E}">
        <p14:creationId xmlns:p14="http://schemas.microsoft.com/office/powerpoint/2010/main" val="99134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2294" y="1113882"/>
            <a:ext cx="3433313" cy="5317873"/>
          </a:xfrm>
        </p:spPr>
        <p:txBody>
          <a:bodyPr>
            <a:noAutofit/>
          </a:bodyPr>
          <a:lstStyle/>
          <a:p>
            <a:pPr marL="0" indent="0" fontAlgn="base">
              <a:buNone/>
            </a:pPr>
            <a:r>
              <a:rPr lang="en-GB" sz="1600" dirty="0"/>
              <a:t>This chart shows estimates of world literacy from 1800 to 2014. As we can see, over the last two centuries the share of illiterate adults has gone down from 88% to less than 15%. </a:t>
            </a:r>
            <a:r>
              <a:rPr lang="en-GB" sz="1600" dirty="0" smtClean="0"/>
              <a:t/>
            </a:r>
            <a:br>
              <a:rPr lang="en-GB" sz="1600" dirty="0" smtClean="0"/>
            </a:br>
            <a:r>
              <a:rPr lang="en-GB" sz="1600" dirty="0" smtClean="0"/>
              <a:t/>
            </a:r>
            <a:br>
              <a:rPr lang="en-GB" sz="1600" dirty="0" smtClean="0"/>
            </a:br>
            <a:r>
              <a:rPr lang="en-GB" sz="1600" dirty="0"/>
              <a:t>Literacy rates grew constantly but rather slowly until the beginning of the twentieth century – but growth accelerated sharply after the middle of the 20th century, when the expansion of basic education became a global priority. </a:t>
            </a:r>
            <a:r>
              <a:rPr lang="en-GB" sz="1600" dirty="0" smtClean="0"/>
              <a:t/>
            </a:r>
            <a:br>
              <a:rPr lang="en-GB" sz="1600" dirty="0" smtClean="0"/>
            </a:br>
            <a:r>
              <a:rPr lang="en-GB" sz="1600" dirty="0" smtClean="0"/>
              <a:t/>
            </a:r>
            <a:br>
              <a:rPr lang="en-GB" sz="1600" dirty="0" smtClean="0"/>
            </a:br>
            <a:r>
              <a:rPr lang="en-GB" sz="1600" i="1" dirty="0"/>
              <a:t>(Note: You can read more about how literacy is measured </a:t>
            </a:r>
            <a:r>
              <a:rPr lang="en-GB" sz="1600" i="1" dirty="0">
                <a:hlinkClick r:id="rId2"/>
              </a:rPr>
              <a:t>here.</a:t>
            </a:r>
            <a:r>
              <a:rPr lang="en-GB" sz="1600" i="1" dirty="0"/>
              <a:t> And you can find more data and analysis on the expansion of literacy in our entry </a:t>
            </a:r>
            <a:r>
              <a:rPr lang="en-GB" sz="1600" i="1" dirty="0">
                <a:hlinkClick r:id="rId3"/>
              </a:rPr>
              <a:t>here</a:t>
            </a:r>
            <a:r>
              <a:rPr lang="en-GB" sz="1600" i="1" dirty="0" smtClean="0">
                <a:hlinkClick r:id="rId3"/>
              </a:rPr>
              <a:t>.</a:t>
            </a:r>
            <a:r>
              <a:rPr lang="en-GB" sz="1600" i="1" dirty="0" smtClean="0"/>
              <a:t>)</a:t>
            </a:r>
            <a:endParaRPr lang="en-GB" sz="1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573" y="363384"/>
            <a:ext cx="8479682" cy="5985658"/>
          </a:xfrm>
          <a:prstGeom prst="rect">
            <a:avLst/>
          </a:prstGeom>
        </p:spPr>
      </p:pic>
    </p:spTree>
    <p:extLst>
      <p:ext uri="{BB962C8B-B14F-4D97-AF65-F5344CB8AC3E}">
        <p14:creationId xmlns:p14="http://schemas.microsoft.com/office/powerpoint/2010/main" val="2087018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School </a:t>
            </a:r>
            <a:r>
              <a:rPr lang="en-GB" sz="2100" dirty="0" err="1" smtClean="0"/>
              <a:t>enrollment</a:t>
            </a:r>
            <a:r>
              <a:rPr lang="en-GB" sz="2100" dirty="0" smtClean="0"/>
              <a:t> has also increased substantially</a:t>
            </a:r>
            <a:endParaRPr lang="en-GB" sz="2100" dirty="0"/>
          </a:p>
        </p:txBody>
      </p:sp>
    </p:spTree>
    <p:extLst>
      <p:ext uri="{BB962C8B-B14F-4D97-AF65-F5344CB8AC3E}">
        <p14:creationId xmlns:p14="http://schemas.microsoft.com/office/powerpoint/2010/main" val="217942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8255" y="492780"/>
            <a:ext cx="3433313" cy="5317873"/>
          </a:xfrm>
        </p:spPr>
        <p:txBody>
          <a:bodyPr>
            <a:noAutofit/>
          </a:bodyPr>
          <a:lstStyle/>
          <a:p>
            <a:pPr marL="0" indent="0" fontAlgn="base">
              <a:buNone/>
            </a:pPr>
            <a:r>
              <a:rPr lang="en-GB" sz="1600" dirty="0"/>
              <a:t>This chart shows estimates of </a:t>
            </a:r>
            <a:r>
              <a:rPr lang="en-GB" sz="1600" dirty="0" err="1"/>
              <a:t>enrollment</a:t>
            </a:r>
            <a:r>
              <a:rPr lang="en-GB" sz="1600" dirty="0"/>
              <a:t> in primary schools around the world over the last two centuries.</a:t>
            </a:r>
            <a:r>
              <a:rPr lang="en-GB" sz="1600" dirty="0" smtClean="0"/>
              <a:t/>
            </a:r>
            <a:br>
              <a:rPr lang="en-GB" sz="1600" dirty="0" smtClean="0"/>
            </a:br>
            <a:r>
              <a:rPr lang="en-GB" sz="1600" dirty="0" smtClean="0"/>
              <a:t/>
            </a:r>
            <a:br>
              <a:rPr lang="en-GB" sz="1600" dirty="0" smtClean="0"/>
            </a:br>
            <a:r>
              <a:rPr lang="en-GB" sz="1600" dirty="0"/>
              <a:t>The option 'Add country' allows you to plot estimates for most countries.</a:t>
            </a:r>
            <a:r>
              <a:rPr lang="en-GB" sz="1600" dirty="0" smtClean="0"/>
              <a:t/>
            </a:r>
            <a:br>
              <a:rPr lang="en-GB" sz="1600" dirty="0" smtClean="0"/>
            </a:br>
            <a:r>
              <a:rPr lang="en-GB" sz="1600" dirty="0" smtClean="0"/>
              <a:t/>
            </a:r>
            <a:br>
              <a:rPr lang="en-GB" sz="1600" dirty="0" smtClean="0"/>
            </a:br>
            <a:r>
              <a:rPr lang="en-GB" sz="1600" dirty="0"/>
              <a:t>As you can check, attending a primary school was rare everywhere in the world. Today the situation is very different.</a:t>
            </a:r>
            <a:r>
              <a:rPr lang="en-GB" sz="1600" dirty="0" smtClean="0"/>
              <a:t/>
            </a:r>
            <a:br>
              <a:rPr lang="en-GB" sz="1600" dirty="0" smtClean="0"/>
            </a:br>
            <a:r>
              <a:rPr lang="en-GB" sz="1600" dirty="0" smtClean="0"/>
              <a:t/>
            </a:r>
            <a:br>
              <a:rPr lang="en-GB" sz="1600" dirty="0" smtClean="0"/>
            </a:br>
            <a:r>
              <a:rPr lang="en-GB" sz="1600" dirty="0"/>
              <a:t>Some gaps in </a:t>
            </a:r>
            <a:r>
              <a:rPr lang="en-GB" sz="1600" dirty="0" err="1"/>
              <a:t>enrollment</a:t>
            </a:r>
            <a:r>
              <a:rPr lang="en-GB" sz="1600" dirty="0"/>
              <a:t> remain, especially in poor countries. But from a historical perspective, school </a:t>
            </a:r>
            <a:r>
              <a:rPr lang="en-GB" sz="1600" dirty="0" err="1"/>
              <a:t>enrollment</a:t>
            </a:r>
            <a:r>
              <a:rPr lang="en-GB" sz="1600" dirty="0"/>
              <a:t> is much, much higher everywhere today.</a:t>
            </a:r>
            <a:r>
              <a:rPr lang="en-GB" sz="1600" dirty="0" smtClean="0"/>
              <a:t/>
            </a:r>
            <a:br>
              <a:rPr lang="en-GB" sz="1600" dirty="0" smtClean="0"/>
            </a:br>
            <a:r>
              <a:rPr lang="en-GB" sz="1600" dirty="0" smtClean="0"/>
              <a:t/>
            </a:r>
            <a:br>
              <a:rPr lang="en-GB" sz="1600" dirty="0" smtClean="0"/>
            </a:br>
            <a:r>
              <a:rPr lang="en-GB" sz="1600" dirty="0"/>
              <a:t>The expansion in school </a:t>
            </a:r>
            <a:r>
              <a:rPr lang="en-GB" sz="1600" dirty="0" err="1"/>
              <a:t>enrollment</a:t>
            </a:r>
            <a:r>
              <a:rPr lang="en-GB" sz="1600" dirty="0"/>
              <a:t> has implied a </a:t>
            </a:r>
            <a:r>
              <a:rPr lang="en-GB" sz="1600" dirty="0">
                <a:hlinkClick r:id="rId2"/>
              </a:rPr>
              <a:t>substantial decline in the number of children of primary-school age who are not in school.</a:t>
            </a:r>
            <a:r>
              <a:rPr lang="en-GB" sz="1600" dirty="0"/>
              <a:t> </a:t>
            </a:r>
            <a:r>
              <a:rPr lang="en-GB" sz="1600" dirty="0" smtClean="0"/>
              <a:t/>
            </a:r>
            <a:br>
              <a:rPr lang="en-GB" sz="1600" dirty="0" smtClean="0"/>
            </a:br>
            <a:r>
              <a:rPr lang="en-GB" sz="1600" dirty="0" smtClean="0"/>
              <a:t/>
            </a:r>
            <a:br>
              <a:rPr lang="en-GB" sz="1600" dirty="0" smtClean="0"/>
            </a:br>
            <a:r>
              <a:rPr lang="en-GB" sz="1600" i="1" dirty="0"/>
              <a:t>(Note: You can read more about progress and challenges in primary-school education in our entry </a:t>
            </a:r>
            <a:r>
              <a:rPr lang="en-GB" sz="1600" i="1" dirty="0">
                <a:hlinkClick r:id="rId3"/>
              </a:rPr>
              <a:t>here</a:t>
            </a:r>
            <a:r>
              <a:rPr lang="en-GB" sz="16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573" y="311625"/>
            <a:ext cx="8479682" cy="5985658"/>
          </a:xfrm>
          <a:prstGeom prst="rect">
            <a:avLst/>
          </a:prstGeom>
        </p:spPr>
      </p:pic>
    </p:spTree>
    <p:extLst>
      <p:ext uri="{BB962C8B-B14F-4D97-AF65-F5344CB8AC3E}">
        <p14:creationId xmlns:p14="http://schemas.microsoft.com/office/powerpoint/2010/main" val="3510601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There has been an increase in years of schooling beyond the primary level</a:t>
            </a:r>
            <a:endParaRPr lang="en-GB" sz="2100" dirty="0"/>
          </a:p>
        </p:txBody>
      </p:sp>
    </p:spTree>
    <p:extLst>
      <p:ext uri="{BB962C8B-B14F-4D97-AF65-F5344CB8AC3E}">
        <p14:creationId xmlns:p14="http://schemas.microsoft.com/office/powerpoint/2010/main" val="221660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8255" y="492780"/>
            <a:ext cx="3433313" cy="5317873"/>
          </a:xfrm>
        </p:spPr>
        <p:txBody>
          <a:bodyPr>
            <a:noAutofit/>
          </a:bodyPr>
          <a:lstStyle/>
          <a:p>
            <a:pPr marL="0" indent="0" fontAlgn="base">
              <a:buNone/>
            </a:pPr>
            <a:r>
              <a:rPr lang="en-GB" sz="1700" dirty="0" smtClean="0"/>
              <a:t/>
            </a:r>
            <a:br>
              <a:rPr lang="en-GB" sz="1700" dirty="0" smtClean="0"/>
            </a:br>
            <a:r>
              <a:rPr lang="en-GB" sz="1700" dirty="0"/>
              <a:t>The 'average years of schooling' is a measure of the quantity of education in a population.</a:t>
            </a:r>
            <a:r>
              <a:rPr lang="en-GB" sz="1700" dirty="0" smtClean="0"/>
              <a:t/>
            </a:r>
            <a:br>
              <a:rPr lang="en-GB" sz="1700" dirty="0" smtClean="0"/>
            </a:br>
            <a:r>
              <a:rPr lang="en-GB" sz="1700" dirty="0" smtClean="0"/>
              <a:t/>
            </a:r>
            <a:br>
              <a:rPr lang="en-GB" sz="1700" dirty="0" smtClean="0"/>
            </a:br>
            <a:r>
              <a:rPr lang="en-GB" sz="1700" dirty="0"/>
              <a:t>This map shows historical estimates of average years of schooling around the world in 1870.</a:t>
            </a:r>
            <a:r>
              <a:rPr lang="en-GB" sz="1700" dirty="0" smtClean="0"/>
              <a:t/>
            </a:r>
            <a:br>
              <a:rPr lang="en-GB" sz="1700" dirty="0" smtClean="0"/>
            </a:br>
            <a:r>
              <a:rPr lang="en-GB" sz="1700" dirty="0" smtClean="0"/>
              <a:t/>
            </a:r>
            <a:br>
              <a:rPr lang="en-GB" sz="1700" dirty="0" smtClean="0"/>
            </a:br>
            <a:r>
              <a:rPr lang="en-GB" sz="1700" dirty="0"/>
              <a:t>If you press 'play', in the bottom left corner, you'll see the evolution of this variable, from 1870 to 2010. This reveals the progress that has been achieved: The picture in 2010 is completely different. </a:t>
            </a:r>
            <a:r>
              <a:rPr lang="en-GB" sz="1700" dirty="0" smtClean="0"/>
              <a:t/>
            </a:r>
            <a:br>
              <a:rPr lang="en-GB" sz="1700" dirty="0" smtClean="0"/>
            </a:br>
            <a:r>
              <a:rPr lang="en-GB" sz="1700" dirty="0" smtClean="0"/>
              <a:t/>
            </a:r>
            <a:br>
              <a:rPr lang="en-GB" sz="1700" dirty="0" smtClean="0"/>
            </a:br>
            <a:r>
              <a:rPr lang="en-GB" sz="1700" dirty="0"/>
              <a:t>You can read more about the global expansions of education in our entry </a:t>
            </a:r>
            <a:r>
              <a:rPr lang="en-GB" sz="1700" dirty="0">
                <a:hlinkClick r:id="rId2"/>
              </a:rPr>
              <a:t>here.</a:t>
            </a:r>
            <a:r>
              <a:rPr lang="en-GB" sz="1700" dirty="0"/>
              <a:t>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interactive version of this </a:t>
            </a:r>
            <a:r>
              <a:rPr lang="en-GB" sz="1700" i="1" dirty="0"/>
              <a:t>chart it is also possible to click on any country to see the change over time.)</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73" y="320251"/>
            <a:ext cx="8479682" cy="5985658"/>
          </a:xfrm>
          <a:prstGeom prst="rect">
            <a:avLst/>
          </a:prstGeom>
        </p:spPr>
      </p:pic>
    </p:spTree>
    <p:extLst>
      <p:ext uri="{BB962C8B-B14F-4D97-AF65-F5344CB8AC3E}">
        <p14:creationId xmlns:p14="http://schemas.microsoft.com/office/powerpoint/2010/main" val="239400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expansion of education in terms of access to schooling is a great achievement. But schooling is not the same as learning.</a:t>
            </a:r>
            <a:endParaRPr lang="en-GB" sz="2100" dirty="0"/>
          </a:p>
        </p:txBody>
      </p:sp>
    </p:spTree>
    <p:extLst>
      <p:ext uri="{BB962C8B-B14F-4D97-AF65-F5344CB8AC3E}">
        <p14:creationId xmlns:p14="http://schemas.microsoft.com/office/powerpoint/2010/main" val="368707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8255" y="2140427"/>
            <a:ext cx="3433313" cy="3544382"/>
          </a:xfrm>
        </p:spPr>
        <p:txBody>
          <a:bodyPr>
            <a:noAutofit/>
          </a:bodyPr>
          <a:lstStyle/>
          <a:p>
            <a:pPr marL="0" indent="0" fontAlgn="base">
              <a:buNone/>
            </a:pPr>
            <a:r>
              <a:rPr lang="en-GB" sz="1700" dirty="0"/>
              <a:t>This bar chart shows that in some countries going to school does not necessarily mean that the students actually learn. In Ghana, India, and Malawi more than 4 out of 5 students in second grade are not able to read a single word.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01" y="493854"/>
            <a:ext cx="8350284" cy="5894318"/>
          </a:xfrm>
          <a:prstGeom prst="rect">
            <a:avLst/>
          </a:prstGeom>
        </p:spPr>
      </p:pic>
    </p:spTree>
    <p:extLst>
      <p:ext uri="{BB962C8B-B14F-4D97-AF65-F5344CB8AC3E}">
        <p14:creationId xmlns:p14="http://schemas.microsoft.com/office/powerpoint/2010/main" val="336199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Available data on international learning outcomes shows that students in poor countries are often lagging behind</a:t>
            </a:r>
            <a:endParaRPr lang="en-GB" sz="2100" dirty="0"/>
          </a:p>
        </p:txBody>
      </p:sp>
    </p:spTree>
    <p:extLst>
      <p:ext uri="{BB962C8B-B14F-4D97-AF65-F5344CB8AC3E}">
        <p14:creationId xmlns:p14="http://schemas.microsoft.com/office/powerpoint/2010/main" val="46271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What are the private and social returns to education?</a:t>
            </a:r>
          </a:p>
          <a:p>
            <a:r>
              <a:rPr lang="en-GB" b="1" dirty="0" smtClean="0"/>
              <a:t> </a:t>
            </a:r>
            <a:r>
              <a:rPr lang="en-GB" dirty="0" smtClean="0">
                <a:solidFill>
                  <a:schemeClr val="bg1">
                    <a:lumMod val="85000"/>
                  </a:schemeClr>
                </a:solidFill>
              </a:rPr>
              <a:t>How has access to education changed over time?</a:t>
            </a:r>
          </a:p>
          <a:p>
            <a:r>
              <a:rPr lang="en-GB" dirty="0" smtClean="0"/>
              <a:t> </a:t>
            </a:r>
            <a:r>
              <a:rPr lang="en-GB" dirty="0" smtClean="0">
                <a:solidFill>
                  <a:schemeClr val="bg1">
                    <a:lumMod val="85000"/>
                  </a:schemeClr>
                </a:solidFill>
              </a:rPr>
              <a:t>What are the main challenges going forward?</a:t>
            </a:r>
          </a:p>
        </p:txBody>
      </p:sp>
    </p:spTree>
    <p:extLst>
      <p:ext uri="{BB962C8B-B14F-4D97-AF65-F5344CB8AC3E}">
        <p14:creationId xmlns:p14="http://schemas.microsoft.com/office/powerpoint/2010/main" val="183914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485" y="673937"/>
            <a:ext cx="3433313" cy="3544382"/>
          </a:xfrm>
        </p:spPr>
        <p:txBody>
          <a:bodyPr>
            <a:noAutofit/>
          </a:bodyPr>
          <a:lstStyle/>
          <a:p>
            <a:pPr marL="0" indent="0" fontAlgn="base">
              <a:buNone/>
            </a:pPr>
            <a:r>
              <a:rPr lang="en-GB" sz="1700" dirty="0"/>
              <a:t>This chart compares average scores on standardized tests across countries (tests are harmonized, so that outcomes are comparable across countries and time). </a:t>
            </a:r>
            <a:r>
              <a:rPr lang="en-GB" sz="1700" dirty="0" smtClean="0"/>
              <a:t/>
            </a:r>
            <a:br>
              <a:rPr lang="en-GB" sz="1700" dirty="0" smtClean="0"/>
            </a:br>
            <a:r>
              <a:rPr lang="en-GB" sz="1700" dirty="0" smtClean="0"/>
              <a:t/>
            </a:r>
            <a:br>
              <a:rPr lang="en-GB" sz="1700" dirty="0" smtClean="0"/>
            </a:br>
            <a:r>
              <a:rPr lang="en-GB" sz="1700" dirty="0"/>
              <a:t>The vertical axis shows student outcomes in 2015, while the horizontal axis shows outcomes in 1985. </a:t>
            </a:r>
            <a:r>
              <a:rPr lang="en-GB" sz="1700" dirty="0" smtClean="0"/>
              <a:t/>
            </a:r>
            <a:br>
              <a:rPr lang="en-GB" sz="1700" dirty="0" smtClean="0"/>
            </a:br>
            <a:r>
              <a:rPr lang="en-GB" sz="1700" dirty="0" smtClean="0"/>
              <a:t/>
            </a:r>
            <a:br>
              <a:rPr lang="en-GB" sz="1700" dirty="0" smtClean="0"/>
            </a:br>
            <a:r>
              <a:rPr lang="en-GB" sz="1700" dirty="0"/>
              <a:t>As we can see, most countries have seen improvement in scores (most bubbles are above the diagonal parity line). But disparities are large, and in Sub-Saharan Africa scores today are very low (they are further down in the vertical axis), and there is little progress (most blue bubbles are below the diagonal line). </a:t>
            </a:r>
            <a:r>
              <a:rPr lang="en-GB" sz="1700" dirty="0" smtClean="0"/>
              <a:t/>
            </a:r>
            <a:br>
              <a:rPr lang="en-GB" sz="1700" dirty="0" smtClean="0"/>
            </a:br>
            <a:r>
              <a:rPr lang="en-GB" sz="1700" dirty="0" smtClean="0"/>
              <a:t/>
            </a:r>
            <a:br>
              <a:rPr lang="en-GB" sz="1700" dirty="0" smtClean="0"/>
            </a:br>
            <a:r>
              <a:rPr lang="en-GB" sz="1700" i="1" dirty="0"/>
              <a:t>(Note: You can read more about education quality in our entry </a:t>
            </a:r>
            <a:r>
              <a:rPr lang="en-GB" sz="1700" i="1" dirty="0">
                <a:hlinkClick r:id="rId2"/>
              </a:rPr>
              <a:t>here.)</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89" y="459349"/>
            <a:ext cx="8261231" cy="5831457"/>
          </a:xfrm>
          <a:prstGeom prst="rect">
            <a:avLst/>
          </a:prstGeom>
        </p:spPr>
      </p:pic>
    </p:spTree>
    <p:extLst>
      <p:ext uri="{BB962C8B-B14F-4D97-AF65-F5344CB8AC3E}">
        <p14:creationId xmlns:p14="http://schemas.microsoft.com/office/powerpoint/2010/main" val="106879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Within poor countries, learning outcomes tend to be even lower for students from the poorest households</a:t>
            </a:r>
            <a:endParaRPr lang="en-GB" sz="2100" dirty="0"/>
          </a:p>
        </p:txBody>
      </p:sp>
    </p:spTree>
    <p:extLst>
      <p:ext uri="{BB962C8B-B14F-4D97-AF65-F5344CB8AC3E}">
        <p14:creationId xmlns:p14="http://schemas.microsoft.com/office/powerpoint/2010/main" val="117156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485" y="1088005"/>
            <a:ext cx="3433313" cy="3544382"/>
          </a:xfrm>
        </p:spPr>
        <p:txBody>
          <a:bodyPr>
            <a:noAutofit/>
          </a:bodyPr>
          <a:lstStyle/>
          <a:p>
            <a:pPr marL="0" indent="0" fontAlgn="base">
              <a:buNone/>
            </a:pPr>
            <a:r>
              <a:rPr lang="en-GB" sz="1700" dirty="0"/>
              <a:t>This chart shows the percentage of children of primary school age passing the minimum proficiency level in a standardized reading test, among poor and rich households. </a:t>
            </a:r>
            <a:r>
              <a:rPr lang="en-GB" sz="1700" dirty="0" smtClean="0"/>
              <a:t/>
            </a:r>
            <a:br>
              <a:rPr lang="en-GB" sz="1700" dirty="0" smtClean="0"/>
            </a:br>
            <a:r>
              <a:rPr lang="en-GB" sz="1700" dirty="0" smtClean="0"/>
              <a:t/>
            </a:r>
            <a:br>
              <a:rPr lang="en-GB" sz="1700" dirty="0" smtClean="0"/>
            </a:br>
            <a:r>
              <a:rPr lang="en-GB" sz="1700" dirty="0"/>
              <a:t>As we can see, all countries are above the diagonal parity line. This means that attainment is much lower among the poorest households.</a:t>
            </a:r>
            <a:r>
              <a:rPr lang="en-GB" sz="1700" dirty="0" smtClean="0"/>
              <a:t/>
            </a:r>
            <a:br>
              <a:rPr lang="en-GB" sz="1700" dirty="0" smtClean="0"/>
            </a:br>
            <a:r>
              <a:rPr lang="en-GB" sz="1700" dirty="0" smtClean="0"/>
              <a:t/>
            </a:r>
            <a:br>
              <a:rPr lang="en-GB" sz="1700" dirty="0" smtClean="0"/>
            </a:br>
            <a:r>
              <a:rPr lang="en-GB" sz="1700" i="1" dirty="0"/>
              <a:t>(Note: You can read more about the challenges of poor education quality in the </a:t>
            </a:r>
            <a:r>
              <a:rPr lang="en-GB" sz="1700" i="1" dirty="0">
                <a:hlinkClick r:id="rId2"/>
              </a:rPr>
              <a:t>World Development Report 2018</a:t>
            </a:r>
            <a:r>
              <a:rPr lang="en-GB" sz="1700" i="1" dirty="0"/>
              <a:t>, and you can find more data on inequalities within and across countries from the </a:t>
            </a:r>
            <a:r>
              <a:rPr lang="en-GB" sz="1700" i="1" dirty="0">
                <a:hlinkClick r:id="rId3"/>
              </a:rPr>
              <a:t>Global Education Monitoring Report</a:t>
            </a:r>
            <a:r>
              <a:rPr lang="en-GB" sz="1700" i="1" dirty="0"/>
              <a:t>.)</a:t>
            </a:r>
            <a:endParaRPr lang="en-GB" sz="17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79" y="442096"/>
            <a:ext cx="8324406" cy="5876051"/>
          </a:xfrm>
          <a:prstGeom prst="rect">
            <a:avLst/>
          </a:prstGeom>
        </p:spPr>
      </p:pic>
    </p:spTree>
    <p:extLst>
      <p:ext uri="{BB962C8B-B14F-4D97-AF65-F5344CB8AC3E}">
        <p14:creationId xmlns:p14="http://schemas.microsoft.com/office/powerpoint/2010/main" val="3305078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What are the private and social returns to education?</a:t>
            </a:r>
          </a:p>
          <a:p>
            <a:r>
              <a:rPr lang="en-GB" dirty="0" smtClean="0"/>
              <a:t> </a:t>
            </a:r>
            <a:r>
              <a:rPr lang="en-GB" dirty="0" smtClean="0">
                <a:solidFill>
                  <a:schemeClr val="bg1">
                    <a:lumMod val="85000"/>
                  </a:schemeClr>
                </a:solidFill>
              </a:rPr>
              <a:t>How has access to education changed over time?</a:t>
            </a:r>
          </a:p>
          <a:p>
            <a:r>
              <a:rPr lang="en-GB" dirty="0" smtClean="0"/>
              <a:t> </a:t>
            </a:r>
            <a:r>
              <a:rPr lang="en-GB" b="1" dirty="0" smtClean="0"/>
              <a:t>What are the main challenges going forward?</a:t>
            </a:r>
          </a:p>
        </p:txBody>
      </p:sp>
    </p:spTree>
    <p:extLst>
      <p:ext uri="{BB962C8B-B14F-4D97-AF65-F5344CB8AC3E}">
        <p14:creationId xmlns:p14="http://schemas.microsoft.com/office/powerpoint/2010/main" val="3161349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Teachers often have to teach very large groups</a:t>
            </a:r>
            <a:endParaRPr lang="en-GB" sz="2100" dirty="0"/>
          </a:p>
        </p:txBody>
      </p:sp>
    </p:spTree>
    <p:extLst>
      <p:ext uri="{BB962C8B-B14F-4D97-AF65-F5344CB8AC3E}">
        <p14:creationId xmlns:p14="http://schemas.microsoft.com/office/powerpoint/2010/main" val="66290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485" y="725696"/>
            <a:ext cx="3433313" cy="3544382"/>
          </a:xfrm>
        </p:spPr>
        <p:txBody>
          <a:bodyPr>
            <a:noAutofit/>
          </a:bodyPr>
          <a:lstStyle/>
          <a:p>
            <a:pPr marL="0" indent="0" fontAlgn="base">
              <a:buNone/>
            </a:pPr>
            <a:r>
              <a:rPr lang="en-GB" sz="1700" dirty="0" smtClean="0"/>
              <a:t>In </a:t>
            </a:r>
            <a:r>
              <a:rPr lang="en-GB" sz="1700" dirty="0"/>
              <a:t>Sub-Saharan Africa the average number of pupils per teacher in primary education is higher today than two decades ago.</a:t>
            </a:r>
            <a:r>
              <a:rPr lang="en-GB" sz="1700" dirty="0" smtClean="0"/>
              <a:t/>
            </a:r>
            <a:br>
              <a:rPr lang="en-GB" sz="1700" dirty="0" smtClean="0"/>
            </a:br>
            <a:r>
              <a:rPr lang="en-GB" sz="1700" dirty="0" smtClean="0"/>
              <a:t/>
            </a:r>
            <a:br>
              <a:rPr lang="en-GB" sz="1700" dirty="0" smtClean="0"/>
            </a:br>
            <a:r>
              <a:rPr lang="en-GB" sz="1700" dirty="0"/>
              <a:t>You can use the option 'Add Country', or you can click on the 'Map' tab to explore cross-country differences in pupil-teacher ratios.</a:t>
            </a:r>
            <a:r>
              <a:rPr lang="en-GB" sz="1700" dirty="0" smtClean="0"/>
              <a:t/>
            </a:r>
            <a:br>
              <a:rPr lang="en-GB" sz="1700" dirty="0" smtClean="0"/>
            </a:br>
            <a:r>
              <a:rPr lang="en-GB" sz="1700" dirty="0" smtClean="0"/>
              <a:t/>
            </a:r>
            <a:br>
              <a:rPr lang="en-GB" sz="1700" dirty="0" smtClean="0"/>
            </a:br>
            <a:r>
              <a:rPr lang="en-GB" sz="1700" dirty="0"/>
              <a:t>As you can check, in Norway and Sweden there are on average 9 primary-school students per teacher. In the Central African Republic, there are about 80.</a:t>
            </a:r>
            <a:r>
              <a:rPr lang="en-GB" sz="1700" dirty="0" smtClean="0"/>
              <a:t/>
            </a:r>
            <a:br>
              <a:rPr lang="en-GB" sz="1700" dirty="0" smtClean="0"/>
            </a:br>
            <a:r>
              <a:rPr lang="en-GB" sz="1700" dirty="0" smtClean="0"/>
              <a:t/>
            </a:r>
            <a:br>
              <a:rPr lang="en-GB" sz="1700" dirty="0" smtClean="0"/>
            </a:br>
            <a:r>
              <a:rPr lang="en-GB" sz="1700" dirty="0"/>
              <a:t>Simply increasing the number of teachers is not sufficient to improve learning outcomes. But it is important to recognize that in many contexts, the availability of teachers remains a binding constraint.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55" y="442096"/>
            <a:ext cx="8346330" cy="5891527"/>
          </a:xfrm>
          <a:prstGeom prst="rect">
            <a:avLst/>
          </a:prstGeom>
        </p:spPr>
      </p:pic>
    </p:spTree>
    <p:extLst>
      <p:ext uri="{BB962C8B-B14F-4D97-AF65-F5344CB8AC3E}">
        <p14:creationId xmlns:p14="http://schemas.microsoft.com/office/powerpoint/2010/main" val="3398814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Teachers are often not qualified or trained to do their job</a:t>
            </a:r>
            <a:endParaRPr lang="en-GB" sz="2100" dirty="0"/>
          </a:p>
        </p:txBody>
      </p:sp>
    </p:spTree>
    <p:extLst>
      <p:ext uri="{BB962C8B-B14F-4D97-AF65-F5344CB8AC3E}">
        <p14:creationId xmlns:p14="http://schemas.microsoft.com/office/powerpoint/2010/main" val="87704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485" y="1364050"/>
            <a:ext cx="3433313" cy="3544382"/>
          </a:xfrm>
        </p:spPr>
        <p:txBody>
          <a:bodyPr>
            <a:noAutofit/>
          </a:bodyPr>
          <a:lstStyle/>
          <a:p>
            <a:pPr marL="0" indent="0" fontAlgn="base">
              <a:buNone/>
            </a:pPr>
            <a:r>
              <a:rPr lang="en-GB" sz="1700" dirty="0" smtClean="0"/>
              <a:t>This </a:t>
            </a:r>
            <a:r>
              <a:rPr lang="en-GB" sz="1700" dirty="0"/>
              <a:t>map shows the proportion of primary school teachers who are trained to teach. </a:t>
            </a:r>
            <a:r>
              <a:rPr lang="en-GB" sz="1700" dirty="0" smtClean="0"/>
              <a:t/>
            </a:r>
            <a:br>
              <a:rPr lang="en-GB" sz="1700" dirty="0" smtClean="0"/>
            </a:br>
            <a:r>
              <a:rPr lang="en-GB" sz="1700" dirty="0" smtClean="0"/>
              <a:t/>
            </a:r>
            <a:br>
              <a:rPr lang="en-GB" sz="1700" dirty="0" smtClean="0"/>
            </a:br>
            <a:r>
              <a:rPr lang="en-GB" sz="1700" dirty="0"/>
              <a:t>Although the data is patchy, this chart shows large gaps in some countries. In Ghana, for example, about half of the teachers lack the required pedagogical training. </a:t>
            </a:r>
            <a:r>
              <a:rPr lang="en-GB" sz="1700" dirty="0" smtClean="0"/>
              <a:t/>
            </a:r>
            <a:br>
              <a:rPr lang="en-GB" sz="1700" dirty="0" smtClean="0"/>
            </a:br>
            <a:r>
              <a:rPr lang="en-GB" sz="1700" dirty="0" smtClean="0"/>
              <a:t/>
            </a:r>
            <a:br>
              <a:rPr lang="en-GB" sz="1700" dirty="0" smtClean="0"/>
            </a:br>
            <a:r>
              <a:rPr lang="en-GB" sz="1700" i="1" dirty="0"/>
              <a:t>(Note: Training gaps are also large if we look at </a:t>
            </a:r>
            <a:r>
              <a:rPr lang="en-GB" sz="1700" i="1" dirty="0">
                <a:hlinkClick r:id="rId2"/>
              </a:rPr>
              <a:t>subject-specific qualifications</a:t>
            </a:r>
            <a:r>
              <a:rPr lang="en-GB" sz="1700" i="1" dirty="0"/>
              <a:t> rather than general pedagogical training. You can read more about this in our entry exploring data on </a:t>
            </a:r>
            <a:r>
              <a:rPr lang="en-GB" sz="1700" i="1" dirty="0">
                <a:hlinkClick r:id="rId3"/>
              </a:rPr>
              <a:t>teacher characteristics</a:t>
            </a:r>
            <a:r>
              <a:rPr lang="en-GB" sz="1700" i="1" dirty="0"/>
              <a:t>)</a:t>
            </a:r>
            <a:r>
              <a:rPr lang="en-GB" sz="1700" dirty="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6" y="442096"/>
            <a:ext cx="8346330" cy="5891527"/>
          </a:xfrm>
          <a:prstGeom prst="rect">
            <a:avLst/>
          </a:prstGeom>
        </p:spPr>
      </p:pic>
    </p:spTree>
    <p:extLst>
      <p:ext uri="{BB962C8B-B14F-4D97-AF65-F5344CB8AC3E}">
        <p14:creationId xmlns:p14="http://schemas.microsoft.com/office/powerpoint/2010/main" val="62251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Teachers and students are often absent from the classrooms</a:t>
            </a:r>
            <a:endParaRPr lang="en-GB" sz="2100" dirty="0"/>
          </a:p>
        </p:txBody>
      </p:sp>
    </p:spTree>
    <p:extLst>
      <p:ext uri="{BB962C8B-B14F-4D97-AF65-F5344CB8AC3E}">
        <p14:creationId xmlns:p14="http://schemas.microsoft.com/office/powerpoint/2010/main" val="714548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238" y="1636979"/>
            <a:ext cx="3433313" cy="3544382"/>
          </a:xfrm>
        </p:spPr>
        <p:txBody>
          <a:bodyPr>
            <a:noAutofit/>
          </a:bodyPr>
          <a:lstStyle/>
          <a:p>
            <a:pPr marL="0" indent="0" fontAlgn="base">
              <a:buNone/>
            </a:pPr>
            <a:r>
              <a:rPr lang="en-GB" sz="1700" dirty="0"/>
              <a:t>Random spot checks in schools across several African countries reveal that a large share of teachers are absent from schools.</a:t>
            </a:r>
            <a:r>
              <a:rPr lang="en-GB" sz="1700" dirty="0" smtClean="0"/>
              <a:t/>
            </a:r>
            <a:br>
              <a:rPr lang="en-GB" sz="1700" dirty="0" smtClean="0"/>
            </a:br>
            <a:r>
              <a:rPr lang="en-GB" sz="1700" dirty="0" smtClean="0"/>
              <a:t/>
            </a:r>
            <a:br>
              <a:rPr lang="en-GB" sz="1700" dirty="0" smtClean="0"/>
            </a:br>
            <a:r>
              <a:rPr lang="en-GB" sz="1700" dirty="0"/>
              <a:t>Even when teachers are in the schools, the data shows that teachers are often </a:t>
            </a:r>
            <a:r>
              <a:rPr lang="en-GB" sz="1700" dirty="0">
                <a:hlinkClick r:id="rId2"/>
              </a:rPr>
              <a:t>absent from the classrooms</a:t>
            </a:r>
            <a:r>
              <a:rPr lang="en-GB" sz="1700" dirty="0"/>
              <a:t>.</a:t>
            </a:r>
            <a:r>
              <a:rPr lang="en-GB" sz="1700" dirty="0" smtClean="0"/>
              <a:t/>
            </a:r>
            <a:br>
              <a:rPr lang="en-GB" sz="1700" dirty="0" smtClean="0"/>
            </a:br>
            <a:r>
              <a:rPr lang="en-GB" sz="1700" dirty="0" smtClean="0"/>
              <a:t/>
            </a:r>
            <a:br>
              <a:rPr lang="en-GB" sz="1700" dirty="0" smtClean="0"/>
            </a:br>
            <a:r>
              <a:rPr lang="en-GB" sz="1700" dirty="0"/>
              <a:t>This means that </a:t>
            </a:r>
            <a:r>
              <a:rPr lang="en-GB" sz="1700" dirty="0">
                <a:hlinkClick r:id="rId3"/>
              </a:rPr>
              <a:t>a substantial part of scheduled teaching time</a:t>
            </a:r>
            <a:r>
              <a:rPr lang="en-GB" sz="1700" dirty="0"/>
              <a:t> is often lost.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29" y="442096"/>
            <a:ext cx="8406709" cy="5934148"/>
          </a:xfrm>
          <a:prstGeom prst="rect">
            <a:avLst/>
          </a:prstGeom>
        </p:spPr>
      </p:pic>
    </p:spTree>
    <p:extLst>
      <p:ext uri="{BB962C8B-B14F-4D97-AF65-F5344CB8AC3E}">
        <p14:creationId xmlns:p14="http://schemas.microsoft.com/office/powerpoint/2010/main" val="3428656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Education helps individuals be more productive and get better-paid jobs</a:t>
            </a:r>
            <a:endParaRPr lang="en-GB" sz="2100" dirty="0"/>
          </a:p>
        </p:txBody>
      </p:sp>
    </p:spTree>
    <p:extLst>
      <p:ext uri="{BB962C8B-B14F-4D97-AF65-F5344CB8AC3E}">
        <p14:creationId xmlns:p14="http://schemas.microsoft.com/office/powerpoint/2010/main" val="4008752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749" y="639431"/>
            <a:ext cx="3433313" cy="3544382"/>
          </a:xfrm>
        </p:spPr>
        <p:txBody>
          <a:bodyPr>
            <a:noAutofit/>
          </a:bodyPr>
          <a:lstStyle/>
          <a:p>
            <a:pPr marL="0" indent="0" fontAlgn="base">
              <a:buNone/>
            </a:pPr>
            <a:r>
              <a:rPr lang="en-GB" sz="1700" dirty="0"/>
              <a:t>In most poor countries school </a:t>
            </a:r>
            <a:r>
              <a:rPr lang="en-GB" sz="1700" dirty="0" err="1"/>
              <a:t>enrollment</a:t>
            </a:r>
            <a:r>
              <a:rPr lang="en-GB" sz="1700" dirty="0"/>
              <a:t> estimates from administrative records are much higher than student attendance estimates from household surveys. This partly reflects the fact that student absenteeism is common and significant. </a:t>
            </a:r>
            <a:r>
              <a:rPr lang="en-GB" sz="1700" dirty="0" smtClean="0"/>
              <a:t/>
            </a:r>
            <a:br>
              <a:rPr lang="en-GB" sz="1700" dirty="0" smtClean="0"/>
            </a:br>
            <a:r>
              <a:rPr lang="en-GB" sz="1700" dirty="0" smtClean="0"/>
              <a:t/>
            </a:r>
            <a:br>
              <a:rPr lang="en-GB" sz="1700" dirty="0" smtClean="0"/>
            </a:br>
            <a:r>
              <a:rPr lang="en-GB" sz="1700" dirty="0"/>
              <a:t>In Ghana, for example, the </a:t>
            </a:r>
            <a:r>
              <a:rPr lang="en-GB" sz="1700" dirty="0" err="1"/>
              <a:t>enrollment</a:t>
            </a:r>
            <a:r>
              <a:rPr lang="en-GB" sz="1700" dirty="0"/>
              <a:t> rate in 2015 was 90%, while the attendance rate was 69%.</a:t>
            </a:r>
            <a:r>
              <a:rPr lang="en-GB" sz="1700" dirty="0" smtClean="0"/>
              <a:t/>
            </a:r>
            <a:br>
              <a:rPr lang="en-GB" sz="1700" dirty="0" smtClean="0"/>
            </a:br>
            <a:r>
              <a:rPr lang="en-GB" sz="1700" dirty="0" smtClean="0"/>
              <a:t/>
            </a:r>
            <a:br>
              <a:rPr lang="en-GB" sz="1700" dirty="0" smtClean="0"/>
            </a:br>
            <a:r>
              <a:rPr lang="en-GB" sz="1700" dirty="0"/>
              <a:t>In Niger, Chad, Mali and Liberia, attendance rates are below 50%. </a:t>
            </a:r>
            <a:r>
              <a:rPr lang="en-GB" sz="1700" dirty="0" smtClean="0"/>
              <a:t/>
            </a:r>
            <a:br>
              <a:rPr lang="en-GB" sz="1700" dirty="0" smtClean="0"/>
            </a:br>
            <a:r>
              <a:rPr lang="en-GB" sz="1700" dirty="0" smtClean="0"/>
              <a:t/>
            </a:r>
            <a:br>
              <a:rPr lang="en-GB" sz="1700" dirty="0" smtClean="0"/>
            </a:br>
            <a:r>
              <a:rPr lang="en-GB" sz="1700" i="1" dirty="0"/>
              <a:t>(Note: Household surveys and administrative records are subject to measurement error. Because of this, the gap between </a:t>
            </a:r>
            <a:r>
              <a:rPr lang="en-GB" sz="1700" i="1" dirty="0" err="1"/>
              <a:t>enrollment</a:t>
            </a:r>
            <a:r>
              <a:rPr lang="en-GB" sz="1700" i="1" dirty="0"/>
              <a:t> and attendance is not a perfect measure of absenteeism. Indeed, as this chart also shows, in some countries attendance is higher than </a:t>
            </a:r>
            <a:r>
              <a:rPr lang="en-GB" sz="1700" i="1" dirty="0" err="1"/>
              <a:t>enrollment</a:t>
            </a:r>
            <a:r>
              <a:rPr lang="en-GB" sz="1700" i="1" dirty="0"/>
              <a:t>. )</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28" y="450723"/>
            <a:ext cx="8514821" cy="6010462"/>
          </a:xfrm>
          <a:prstGeom prst="rect">
            <a:avLst/>
          </a:prstGeom>
        </p:spPr>
      </p:pic>
    </p:spTree>
    <p:extLst>
      <p:ext uri="{BB962C8B-B14F-4D97-AF65-F5344CB8AC3E}">
        <p14:creationId xmlns:p14="http://schemas.microsoft.com/office/powerpoint/2010/main" val="393955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Schools often lack adequate infrastructure</a:t>
            </a:r>
            <a:endParaRPr lang="en-GB" sz="2100" dirty="0"/>
          </a:p>
        </p:txBody>
      </p:sp>
    </p:spTree>
    <p:extLst>
      <p:ext uri="{BB962C8B-B14F-4D97-AF65-F5344CB8AC3E}">
        <p14:creationId xmlns:p14="http://schemas.microsoft.com/office/powerpoint/2010/main" val="571409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749" y="1441688"/>
            <a:ext cx="3433313" cy="3544382"/>
          </a:xfrm>
        </p:spPr>
        <p:txBody>
          <a:bodyPr>
            <a:noAutofit/>
          </a:bodyPr>
          <a:lstStyle/>
          <a:p>
            <a:pPr marL="0" indent="0" fontAlgn="base">
              <a:buNone/>
            </a:pPr>
            <a:r>
              <a:rPr lang="en-GB" sz="1700" dirty="0" smtClean="0"/>
              <a:t>As </a:t>
            </a:r>
            <a:r>
              <a:rPr lang="en-GB" sz="1700" dirty="0"/>
              <a:t>this chart shows, in many African countries there is a large fraction of schools without access to potable water. </a:t>
            </a:r>
            <a:r>
              <a:rPr lang="en-GB" sz="1700" dirty="0" smtClean="0"/>
              <a:t/>
            </a:r>
            <a:br>
              <a:rPr lang="en-GB" sz="1700" dirty="0" smtClean="0"/>
            </a:br>
            <a:r>
              <a:rPr lang="en-GB" sz="1700" dirty="0" smtClean="0"/>
              <a:t/>
            </a:r>
            <a:br>
              <a:rPr lang="en-GB" sz="1700" dirty="0" smtClean="0"/>
            </a:br>
            <a:r>
              <a:rPr lang="en-GB" sz="1700" dirty="0"/>
              <a:t>This is an important constraint if we consider that </a:t>
            </a:r>
            <a:r>
              <a:rPr lang="en-GB" sz="1700" dirty="0">
                <a:hlinkClick r:id="rId2"/>
              </a:rPr>
              <a:t>access to clean water affects health outcomes</a:t>
            </a:r>
            <a:r>
              <a:rPr lang="en-GB" sz="1700" dirty="0"/>
              <a:t>, and many children fail to attend school </a:t>
            </a:r>
            <a:r>
              <a:rPr lang="en-GB" sz="1700" dirty="0">
                <a:hlinkClick r:id="rId3"/>
              </a:rPr>
              <a:t>precisely because of poor health</a:t>
            </a:r>
            <a:r>
              <a:rPr lang="en-GB" sz="1700" dirty="0"/>
              <a:t>. </a:t>
            </a:r>
            <a:r>
              <a:rPr lang="en-GB" sz="1700" dirty="0" smtClean="0"/>
              <a:t/>
            </a:r>
            <a:br>
              <a:rPr lang="en-GB" sz="1700" dirty="0" smtClean="0"/>
            </a:br>
            <a:r>
              <a:rPr lang="en-GB" sz="1700" dirty="0" smtClean="0"/>
              <a:t/>
            </a:r>
            <a:br>
              <a:rPr lang="en-GB" sz="1700" dirty="0" smtClean="0"/>
            </a:br>
            <a:r>
              <a:rPr lang="en-GB" sz="1700" i="1" dirty="0"/>
              <a:t>(Note: The source for this chart only publishes these estimates for African countries. To our knowledge there are no comparable estimates for other regions.)</a:t>
            </a:r>
            <a:endParaRPr lang="en-GB" sz="17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2" y="450723"/>
            <a:ext cx="8514821" cy="6010462"/>
          </a:xfrm>
          <a:prstGeom prst="rect">
            <a:avLst/>
          </a:prstGeom>
        </p:spPr>
      </p:pic>
    </p:spTree>
    <p:extLst>
      <p:ext uri="{BB962C8B-B14F-4D97-AF65-F5344CB8AC3E}">
        <p14:creationId xmlns:p14="http://schemas.microsoft.com/office/powerpoint/2010/main" val="1916721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What do these challenges mean in terms of policy?</a:t>
            </a:r>
            <a:endParaRPr lang="en-GB" sz="2100" dirty="0"/>
          </a:p>
        </p:txBody>
      </p:sp>
    </p:spTree>
    <p:extLst>
      <p:ext uri="{BB962C8B-B14F-4D97-AF65-F5344CB8AC3E}">
        <p14:creationId xmlns:p14="http://schemas.microsoft.com/office/powerpoint/2010/main" val="3761132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9243" y="588745"/>
            <a:ext cx="3433313" cy="3544382"/>
          </a:xfrm>
        </p:spPr>
        <p:txBody>
          <a:bodyPr>
            <a:noAutofit/>
          </a:bodyPr>
          <a:lstStyle/>
          <a:p>
            <a:pPr marL="0" indent="0" fontAlgn="base">
              <a:buNone/>
            </a:pPr>
            <a:r>
              <a:rPr lang="en-GB" sz="1600" dirty="0"/>
              <a:t>This chart plots learning outcomes against government education expenditure per primary-school student. </a:t>
            </a:r>
            <a:r>
              <a:rPr lang="en-GB" sz="1600" dirty="0" smtClean="0"/>
              <a:t/>
            </a:r>
            <a:br>
              <a:rPr lang="en-GB" sz="1600" dirty="0" smtClean="0"/>
            </a:br>
            <a:r>
              <a:rPr lang="en-GB" sz="1600" dirty="0" smtClean="0"/>
              <a:t/>
            </a:r>
            <a:br>
              <a:rPr lang="en-GB" sz="1600" dirty="0" smtClean="0"/>
            </a:br>
            <a:r>
              <a:rPr lang="en-GB" sz="1600" dirty="0"/>
              <a:t>As we can see, there is a clear correlation: richer countries tend to have higher government expenditure per pupil, and they also tend to have higher learning outcomes.</a:t>
            </a:r>
            <a:r>
              <a:rPr lang="en-GB" sz="1600" dirty="0" smtClean="0"/>
              <a:t/>
            </a:r>
            <a:br>
              <a:rPr lang="en-GB" sz="1600" dirty="0" smtClean="0"/>
            </a:br>
            <a:r>
              <a:rPr lang="en-GB" sz="1600" dirty="0" smtClean="0"/>
              <a:t/>
            </a:r>
            <a:br>
              <a:rPr lang="en-GB" sz="1600" dirty="0" smtClean="0"/>
            </a:br>
            <a:r>
              <a:rPr lang="en-GB" sz="1600" dirty="0"/>
              <a:t>Interestingly, however, this chart also shows that some countries achieve similar average test scores with radically different levels of spending. For example, South Africa and the Democratic Republic of Congo have similar average scores, but South Africa spends about 100 times more per student. </a:t>
            </a:r>
            <a:r>
              <a:rPr lang="en-GB" sz="1600" dirty="0" smtClean="0"/>
              <a:t/>
            </a:r>
            <a:br>
              <a:rPr lang="en-GB" sz="1600" dirty="0" smtClean="0"/>
            </a:br>
            <a:r>
              <a:rPr lang="en-GB" sz="1600" dirty="0" smtClean="0"/>
              <a:t/>
            </a:r>
            <a:br>
              <a:rPr lang="en-GB" sz="1600" dirty="0" smtClean="0"/>
            </a:br>
            <a:r>
              <a:rPr lang="en-GB" sz="1600" dirty="0"/>
              <a:t>This shows that better education is not only about larger budgets. </a:t>
            </a:r>
            <a:r>
              <a:rPr lang="en-GB" sz="1600" dirty="0" smtClean="0"/>
              <a:t/>
            </a:r>
            <a:br>
              <a:rPr lang="en-GB" sz="1600" dirty="0" smtClean="0"/>
            </a:br>
            <a:r>
              <a:rPr lang="en-GB" sz="1600" dirty="0" smtClean="0"/>
              <a:t/>
            </a:r>
            <a:br>
              <a:rPr lang="en-GB" sz="1600" dirty="0" smtClean="0"/>
            </a:br>
            <a:r>
              <a:rPr lang="en-GB" sz="1600" i="1" dirty="0"/>
              <a:t>(Note: You can read more about this in our entry on </a:t>
            </a:r>
            <a:r>
              <a:rPr lang="en-GB" sz="1600" i="1" dirty="0">
                <a:hlinkClick r:id="rId2"/>
              </a:rPr>
              <a:t>financing education</a:t>
            </a:r>
            <a:r>
              <a:rPr lang="en-GB" sz="1600" i="1" dirty="0"/>
              <a:t>)</a:t>
            </a:r>
            <a:endParaRPr lang="en-GB"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9" y="450723"/>
            <a:ext cx="8417056" cy="5941451"/>
          </a:xfrm>
          <a:prstGeom prst="rect">
            <a:avLst/>
          </a:prstGeom>
        </p:spPr>
      </p:pic>
    </p:spTree>
    <p:extLst>
      <p:ext uri="{BB962C8B-B14F-4D97-AF65-F5344CB8AC3E}">
        <p14:creationId xmlns:p14="http://schemas.microsoft.com/office/powerpoint/2010/main" val="2489736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dirty="0"/>
              <a:t>The available evidence from policy experiments confirms that improving education quality requires thinking carefully about cost-effectiveness, and not only about budget size</a:t>
            </a:r>
          </a:p>
          <a:p>
            <a:pPr marL="0" indent="0" algn="ctr" fontAlgn="base">
              <a:buNone/>
            </a:pPr>
            <a:endParaRPr lang="en-GB" sz="2000" dirty="0"/>
          </a:p>
          <a:p>
            <a:pPr marL="0" indent="0" algn="ctr" fontAlgn="base">
              <a:buNone/>
            </a:pPr>
            <a:r>
              <a:rPr lang="en-GB" sz="2000" i="1" dirty="0"/>
              <a:t>"For policymakers, the main message from the summary of the evidence is that a “business as usual” approach of expanding spending on education (most of which is spent on increasing fairly standard inputs into education) is unlikely to have much impact on improving learning outcomes beyond that predicted by the cross-country relationship between per capita income and learning outcomes. On the other hand, interventions that focus on improved and more effective pedagogy (especially providing foundational literacy and numeracy skills to the millions of first-generation learners who are falling behind the pace of curriculum), and on improved governance of the education system (especially teacher performance and accountability) are likely to yield considerably greater returns on increased spending</a:t>
            </a:r>
            <a:r>
              <a:rPr lang="en-GB" sz="2000" i="1" dirty="0" smtClean="0"/>
              <a:t>.“</a:t>
            </a:r>
          </a:p>
          <a:p>
            <a:pPr marL="0" indent="0" algn="ctr" fontAlgn="base">
              <a:buNone/>
            </a:pPr>
            <a:endParaRPr lang="en-GB" sz="2000" i="1" dirty="0"/>
          </a:p>
          <a:p>
            <a:pPr marL="0" indent="0" algn="ctr" fontAlgn="base">
              <a:buNone/>
            </a:pPr>
            <a:r>
              <a:rPr lang="en-GB" sz="2000" dirty="0"/>
              <a:t>(</a:t>
            </a:r>
            <a:r>
              <a:rPr lang="en-GB" sz="2000" dirty="0" err="1">
                <a:hlinkClick r:id="rId2"/>
              </a:rPr>
              <a:t>Glewwe</a:t>
            </a:r>
            <a:r>
              <a:rPr lang="en-GB" sz="2000" dirty="0">
                <a:hlinkClick r:id="rId2"/>
              </a:rPr>
              <a:t> and </a:t>
            </a:r>
            <a:r>
              <a:rPr lang="en-GB" sz="2000" dirty="0" err="1">
                <a:hlinkClick r:id="rId2"/>
              </a:rPr>
              <a:t>Muralidharan</a:t>
            </a:r>
            <a:r>
              <a:rPr lang="en-GB" sz="2000" dirty="0">
                <a:hlinkClick r:id="rId2"/>
              </a:rPr>
              <a:t> 2016</a:t>
            </a:r>
            <a:r>
              <a:rPr lang="en-GB" sz="2000" dirty="0"/>
              <a:t>, Page 85)</a:t>
            </a:r>
          </a:p>
        </p:txBody>
      </p:sp>
    </p:spTree>
    <p:extLst>
      <p:ext uri="{BB962C8B-B14F-4D97-AF65-F5344CB8AC3E}">
        <p14:creationId xmlns:p14="http://schemas.microsoft.com/office/powerpoint/2010/main" val="3197863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783" y="1078303"/>
            <a:ext cx="6236900" cy="3648974"/>
          </a:xfrm>
        </p:spPr>
        <p:txBody>
          <a:bodyPr>
            <a:noAutofit/>
          </a:bodyPr>
          <a:lstStyle/>
          <a:p>
            <a:pPr marL="0" indent="0" fontAlgn="base">
              <a:buNone/>
            </a:pPr>
            <a:r>
              <a:rPr lang="en-GB" sz="2000" dirty="0"/>
              <a:t>Further Resources from Our World in </a:t>
            </a:r>
            <a:r>
              <a:rPr lang="en-GB" sz="2000" dirty="0" smtClean="0"/>
              <a:t>Data</a:t>
            </a:r>
          </a:p>
          <a:p>
            <a:pPr marL="0" indent="0" fontAlgn="base">
              <a:buNone/>
            </a:pPr>
            <a:endParaRPr lang="en-GB" sz="2000" dirty="0" smtClean="0"/>
          </a:p>
          <a:p>
            <a:pPr fontAlgn="base"/>
            <a:r>
              <a:rPr lang="en-GB" sz="2000" dirty="0"/>
              <a:t>A selection of key charts on global education </a:t>
            </a:r>
            <a:br>
              <a:rPr lang="en-GB" sz="2000" dirty="0"/>
            </a:br>
            <a:r>
              <a:rPr lang="en-GB" sz="2000" dirty="0">
                <a:hlinkClick r:id="rId2"/>
              </a:rPr>
              <a:t>– ourworldindata.org/global-education-slides</a:t>
            </a:r>
            <a:endParaRPr lang="en-GB" sz="2000" dirty="0"/>
          </a:p>
          <a:p>
            <a:pPr fontAlgn="base"/>
            <a:r>
              <a:rPr lang="en-GB" sz="2000" dirty="0"/>
              <a:t/>
            </a:r>
            <a:br>
              <a:rPr lang="en-GB" sz="2000" dirty="0"/>
            </a:br>
            <a:r>
              <a:rPr lang="en-GB" sz="2000" dirty="0"/>
              <a:t>Blog posts and data entries on this topic:</a:t>
            </a:r>
            <a:br>
              <a:rPr lang="en-GB" sz="2000" dirty="0"/>
            </a:br>
            <a:r>
              <a:rPr lang="en-GB" sz="2000" dirty="0">
                <a:hlinkClick r:id="rId3"/>
              </a:rPr>
              <a:t>– ourworldindata.org/global-rise-of-education</a:t>
            </a:r>
            <a:r>
              <a:rPr lang="en-GB" sz="2000" dirty="0"/>
              <a:t/>
            </a:r>
            <a:br>
              <a:rPr lang="en-GB" sz="2000" dirty="0"/>
            </a:br>
            <a:r>
              <a:rPr lang="en-GB" sz="2000" dirty="0">
                <a:hlinkClick r:id="rId4"/>
              </a:rPr>
              <a:t>– ourworldindata.org/financing-education</a:t>
            </a:r>
            <a:r>
              <a:rPr lang="en-GB" sz="2000" dirty="0"/>
              <a:t/>
            </a:r>
            <a:br>
              <a:rPr lang="en-GB" sz="2000" dirty="0"/>
            </a:br>
            <a:r>
              <a:rPr lang="en-GB" sz="2000" dirty="0">
                <a:hlinkClick r:id="rId5"/>
              </a:rPr>
              <a:t>– ourworldindata.org/</a:t>
            </a:r>
            <a:r>
              <a:rPr lang="en-GB" sz="2000" dirty="0" err="1">
                <a:hlinkClick r:id="rId5"/>
              </a:rPr>
              <a:t>edu</a:t>
            </a:r>
            <a:r>
              <a:rPr lang="en-GB" sz="2000" dirty="0">
                <a:hlinkClick r:id="rId5"/>
              </a:rPr>
              <a:t>-quality-key-facts</a:t>
            </a:r>
            <a:r>
              <a:rPr lang="en-GB" sz="2000" dirty="0"/>
              <a:t/>
            </a:r>
            <a:br>
              <a:rPr lang="en-GB" sz="2000" dirty="0"/>
            </a:br>
            <a:r>
              <a:rPr lang="en-GB" sz="2000" dirty="0">
                <a:hlinkClick r:id="rId6"/>
              </a:rPr>
              <a:t>– ourworldindata.org/literacy</a:t>
            </a:r>
            <a:r>
              <a:rPr lang="en-GB" sz="2000" dirty="0"/>
              <a:t/>
            </a:r>
            <a:br>
              <a:rPr lang="en-GB" sz="2000" dirty="0"/>
            </a:br>
            <a:r>
              <a:rPr lang="en-GB" sz="2000" dirty="0">
                <a:hlinkClick r:id="rId7"/>
              </a:rPr>
              <a:t>– ourworldindata.org/pre-primary-education</a:t>
            </a:r>
            <a:r>
              <a:rPr lang="en-GB" sz="2000" dirty="0"/>
              <a:t/>
            </a:r>
            <a:br>
              <a:rPr lang="en-GB" sz="2000" dirty="0"/>
            </a:br>
            <a:r>
              <a:rPr lang="en-GB" sz="2000" dirty="0">
                <a:hlinkClick r:id="rId8"/>
              </a:rPr>
              <a:t>– ourworldindata.org/primary-and-secondary-education</a:t>
            </a:r>
            <a:r>
              <a:rPr lang="en-GB" sz="2000" dirty="0"/>
              <a:t/>
            </a:r>
            <a:br>
              <a:rPr lang="en-GB" sz="2000" dirty="0"/>
            </a:br>
            <a:r>
              <a:rPr lang="en-GB" sz="2000" dirty="0">
                <a:hlinkClick r:id="rId9"/>
              </a:rPr>
              <a:t>– ourworldindata.org/tertiary-education</a:t>
            </a:r>
            <a:r>
              <a:rPr lang="en-GB" sz="2000" dirty="0"/>
              <a:t/>
            </a:r>
            <a:br>
              <a:rPr lang="en-GB" sz="2000" dirty="0"/>
            </a:br>
            <a:r>
              <a:rPr lang="en-GB" sz="2000" dirty="0">
                <a:hlinkClick r:id="rId10"/>
              </a:rPr>
              <a:t>– ourworldindata.org/teachers-and-professors</a:t>
            </a:r>
            <a:r>
              <a:rPr lang="en-GB" sz="2000" dirty="0"/>
              <a:t/>
            </a:r>
            <a:br>
              <a:rPr lang="en-GB" sz="2000" dirty="0"/>
            </a:br>
            <a:endParaRPr lang="en-GB" sz="2000" dirty="0"/>
          </a:p>
          <a:p>
            <a:pPr fontAlgn="base"/>
            <a:r>
              <a:rPr lang="en-GB" sz="2000" dirty="0"/>
              <a:t>Teaching Notes for other topics: </a:t>
            </a:r>
            <a:br>
              <a:rPr lang="en-GB" sz="2000" dirty="0"/>
            </a:br>
            <a:r>
              <a:rPr lang="en-GB" sz="2000" dirty="0">
                <a:hlinkClick r:id="rId11"/>
              </a:rPr>
              <a:t>ourworldindata.org/teaching-notes</a:t>
            </a:r>
            <a:endParaRPr lang="en-GB" sz="2000" dirty="0"/>
          </a:p>
        </p:txBody>
      </p:sp>
    </p:spTree>
    <p:extLst>
      <p:ext uri="{BB962C8B-B14F-4D97-AF65-F5344CB8AC3E}">
        <p14:creationId xmlns:p14="http://schemas.microsoft.com/office/powerpoint/2010/main" val="3261061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r>
              <a:rPr lang="en-GB" sz="2000" dirty="0" smtClean="0"/>
              <a:t/>
            </a:r>
            <a:br>
              <a:rPr lang="en-GB" sz="2000" dirty="0" smtClean="0"/>
            </a:br>
            <a:r>
              <a:rPr lang="en-GB" sz="2000" i="1" dirty="0"/>
              <a:t>Esteban Ortiz-</a:t>
            </a:r>
            <a:r>
              <a:rPr lang="en-GB" sz="2000" i="1" dirty="0" err="1"/>
              <a:t>Ospina</a:t>
            </a:r>
            <a:r>
              <a:rPr lang="en-GB" sz="2000" i="1" dirty="0"/>
              <a:t> is an economist at the University of Oxford. </a:t>
            </a:r>
            <a:r>
              <a:rPr lang="en-GB" sz="2000" dirty="0" smtClean="0"/>
              <a:t/>
            </a:r>
            <a:br>
              <a:rPr lang="en-GB" sz="2000" dirty="0" smtClean="0"/>
            </a:br>
            <a:r>
              <a:rPr lang="en-GB" sz="2000" i="1" dirty="0"/>
              <a:t>He is a Senior Researcher at the </a:t>
            </a:r>
            <a:r>
              <a:rPr lang="en-GB" sz="2000" i="1" dirty="0">
                <a:hlinkClick r:id="rId2"/>
              </a:rPr>
              <a:t>Oxford Martin Programme on Global Development</a:t>
            </a:r>
            <a:r>
              <a:rPr lang="en-GB" sz="2000" i="1" dirty="0"/>
              <a:t>. </a:t>
            </a:r>
            <a:endParaRPr lang="en-GB" sz="2000" i="1" dirty="0" smtClean="0"/>
          </a:p>
          <a:p>
            <a:pPr marL="0" indent="0" algn="ctr" fontAlgn="base">
              <a:buNone/>
            </a:pPr>
            <a:endParaRPr lang="en-GB" sz="2000" i="1" dirty="0"/>
          </a:p>
          <a:p>
            <a:pPr marL="0" indent="0" algn="ctr" fontAlgn="base">
              <a:buNone/>
            </a:pPr>
            <a:r>
              <a:rPr lang="en-GB" sz="2000" b="1" i="1" dirty="0"/>
              <a:t>About Our World in Data:</a:t>
            </a:r>
            <a:r>
              <a:rPr lang="en-GB" sz="2000" dirty="0" smtClean="0"/>
              <a:t/>
            </a:r>
            <a:br>
              <a:rPr lang="en-GB" sz="2000" dirty="0" smtClean="0"/>
            </a:br>
            <a:r>
              <a:rPr lang="en-GB" sz="2000" i="1" dirty="0"/>
              <a:t>Our World in Data is an online publication that shows how living conditions are changing. The aim is to give a global overview and to show changes over the very long run, so that we can see where we are coming from, where we are today, </a:t>
            </a:r>
            <a:r>
              <a:rPr lang="en-GB" sz="2000" i="1" dirty="0" smtClean="0"/>
              <a:t>and </a:t>
            </a:r>
            <a:r>
              <a:rPr lang="en-GB" sz="2000" i="1" dirty="0"/>
              <a:t>what is possible for the future</a:t>
            </a:r>
            <a:r>
              <a:rPr lang="en-GB" sz="2000" i="1" dirty="0" smtClean="0"/>
              <a:t>.</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359678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816046"/>
            <a:ext cx="3433313" cy="5317873"/>
          </a:xfrm>
        </p:spPr>
        <p:txBody>
          <a:bodyPr>
            <a:noAutofit/>
          </a:bodyPr>
          <a:lstStyle/>
          <a:p>
            <a:pPr marL="0" indent="0" fontAlgn="base">
              <a:buNone/>
            </a:pPr>
            <a:r>
              <a:rPr lang="en-GB" sz="1500" dirty="0"/>
              <a:t>In most countries, employment rates tend to be higher among adults with advanced education degrees. This chart shows this: It compares employment rates among workers with a high school degree (upper secondary education) against those with more advanced qualifications (tertiary education). </a:t>
            </a:r>
            <a:r>
              <a:rPr lang="en-GB" sz="1500" dirty="0" smtClean="0"/>
              <a:t/>
            </a:r>
            <a:br>
              <a:rPr lang="en-GB" sz="1500" dirty="0" smtClean="0"/>
            </a:br>
            <a:r>
              <a:rPr lang="en-GB" sz="1500" dirty="0" smtClean="0"/>
              <a:t/>
            </a:r>
            <a:br>
              <a:rPr lang="en-GB" sz="1500" dirty="0" smtClean="0"/>
            </a:br>
            <a:r>
              <a:rPr lang="en-GB" sz="1500" dirty="0"/>
              <a:t>All countries in this dataset are below the diagonal parity line (except for Saudi Arabia where </a:t>
            </a:r>
            <a:r>
              <a:rPr lang="en-GB" sz="1500" dirty="0">
                <a:hlinkClick r:id="rId2"/>
              </a:rPr>
              <a:t>the </a:t>
            </a:r>
            <a:r>
              <a:rPr lang="en-GB" sz="1500" dirty="0" err="1">
                <a:hlinkClick r:id="rId2"/>
              </a:rPr>
              <a:t>labor</a:t>
            </a:r>
            <a:r>
              <a:rPr lang="en-GB" sz="1500" dirty="0">
                <a:hlinkClick r:id="rId2"/>
              </a:rPr>
              <a:t> market is very particular</a:t>
            </a:r>
            <a:r>
              <a:rPr lang="en-GB" sz="1500" dirty="0"/>
              <a:t>). This means they have higher employment rates among those who are more educated.</a:t>
            </a:r>
            <a:r>
              <a:rPr lang="en-GB" sz="1500" dirty="0" smtClean="0"/>
              <a:t/>
            </a:r>
            <a:br>
              <a:rPr lang="en-GB" sz="1500" dirty="0" smtClean="0"/>
            </a:br>
            <a:r>
              <a:rPr lang="en-GB" sz="1500" dirty="0" smtClean="0"/>
              <a:t/>
            </a:r>
            <a:br>
              <a:rPr lang="en-GB" sz="1500" dirty="0" smtClean="0"/>
            </a:br>
            <a:r>
              <a:rPr lang="en-GB" sz="1500" dirty="0"/>
              <a:t>In some countries the differences are very large. In Slovakia, for instance, the employment rate for those with tertiary education is twice as large as the rate for those with secondary education. </a:t>
            </a:r>
            <a:r>
              <a:rPr lang="en-GB" sz="1500" dirty="0" smtClean="0"/>
              <a:t/>
            </a:r>
            <a:br>
              <a:rPr lang="en-GB" sz="1500" dirty="0" smtClean="0"/>
            </a:br>
            <a:r>
              <a:rPr lang="en-GB" sz="1500" dirty="0" smtClean="0"/>
              <a:t/>
            </a:r>
            <a:br>
              <a:rPr lang="en-GB" sz="1500" dirty="0" smtClean="0"/>
            </a:br>
            <a:r>
              <a:rPr lang="en-GB" sz="1500" i="1" dirty="0"/>
              <a:t>(Note: You can read more about how educational attainment is linked to </a:t>
            </a:r>
            <a:r>
              <a:rPr lang="en-GB" sz="1500" i="1" dirty="0" err="1"/>
              <a:t>labor</a:t>
            </a:r>
            <a:r>
              <a:rPr lang="en-GB" sz="1500" i="1" dirty="0"/>
              <a:t> market outcomes in the OECD report </a:t>
            </a:r>
            <a:r>
              <a:rPr lang="en-GB" sz="1500" i="1" dirty="0">
                <a:hlinkClick r:id="rId3"/>
              </a:rPr>
              <a:t>Education at a Glance 2017</a:t>
            </a:r>
            <a:r>
              <a:rPr lang="en-GB" sz="15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48" y="466901"/>
            <a:ext cx="8440588" cy="5958062"/>
          </a:xfrm>
          <a:prstGeom prst="rect">
            <a:avLst/>
          </a:prstGeom>
        </p:spPr>
      </p:pic>
    </p:spTree>
    <p:extLst>
      <p:ext uri="{BB962C8B-B14F-4D97-AF65-F5344CB8AC3E}">
        <p14:creationId xmlns:p14="http://schemas.microsoft.com/office/powerpoint/2010/main" val="240875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466901"/>
            <a:ext cx="3433313" cy="5317873"/>
          </a:xfrm>
        </p:spPr>
        <p:txBody>
          <a:bodyPr>
            <a:noAutofit/>
          </a:bodyPr>
          <a:lstStyle/>
          <a:p>
            <a:pPr marL="0" indent="0" fontAlgn="base">
              <a:buNone/>
            </a:pPr>
            <a:r>
              <a:rPr lang="en-GB" sz="1600" dirty="0"/>
              <a:t>People with more education tend to also have higher earnings when they are employed. The correlation is shown in this chart, where the bars represent earnings of tertiary-educated workers relative to the earnings of workers with a high school degree (upper secondary education). </a:t>
            </a:r>
            <a:r>
              <a:rPr lang="en-GB" sz="1600" dirty="0" smtClean="0"/>
              <a:t/>
            </a:r>
            <a:br>
              <a:rPr lang="en-GB" sz="1600" dirty="0" smtClean="0"/>
            </a:br>
            <a:r>
              <a:rPr lang="en-GB" sz="1600" dirty="0" smtClean="0"/>
              <a:t/>
            </a:r>
            <a:br>
              <a:rPr lang="en-GB" sz="1600" dirty="0" smtClean="0"/>
            </a:br>
            <a:r>
              <a:rPr lang="en-GB" sz="1600" dirty="0"/>
              <a:t>As we can see, in Brazil, Mexico, Colombia, Costa Rica and Chile, those with advanced degrees earn more than twice as much as those with high school degrees. The average for the OECD shows an earning advantage of around 55%. </a:t>
            </a:r>
            <a:r>
              <a:rPr lang="en-GB" sz="1600" dirty="0" smtClean="0"/>
              <a:t/>
            </a:r>
            <a:br>
              <a:rPr lang="en-GB" sz="1600" dirty="0" smtClean="0"/>
            </a:br>
            <a:r>
              <a:rPr lang="en-GB" sz="1600" dirty="0" smtClean="0"/>
              <a:t/>
            </a:r>
            <a:br>
              <a:rPr lang="en-GB" sz="1600" dirty="0" smtClean="0"/>
            </a:br>
            <a:r>
              <a:rPr lang="en-GB" sz="1600" dirty="0"/>
              <a:t>Individuals with more education are different in many ways to individuals with less education, so we cannot attribute wage differences in this chart solely to education. But many careful econometric studies have shown that education does lead to higher earnings. You can read more about the causal effect of education on earnings </a:t>
            </a:r>
            <a:r>
              <a:rPr lang="en-GB" sz="1600" dirty="0">
                <a:hlinkClick r:id="rId2"/>
              </a:rPr>
              <a:t>here.</a:t>
            </a:r>
            <a:endParaRPr lang="en-GB"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22" y="466901"/>
            <a:ext cx="8505646" cy="6003985"/>
          </a:xfrm>
          <a:prstGeom prst="rect">
            <a:avLst/>
          </a:prstGeom>
        </p:spPr>
      </p:pic>
    </p:spTree>
    <p:extLst>
      <p:ext uri="{BB962C8B-B14F-4D97-AF65-F5344CB8AC3E}">
        <p14:creationId xmlns:p14="http://schemas.microsoft.com/office/powerpoint/2010/main" val="174163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Education quality and economic growth tend to go together</a:t>
            </a:r>
            <a:endParaRPr lang="en-GB" sz="2100" dirty="0"/>
          </a:p>
        </p:txBody>
      </p:sp>
    </p:spTree>
    <p:extLst>
      <p:ext uri="{BB962C8B-B14F-4D97-AF65-F5344CB8AC3E}">
        <p14:creationId xmlns:p14="http://schemas.microsoft.com/office/powerpoint/2010/main" val="141606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346131"/>
            <a:ext cx="3433313" cy="5317873"/>
          </a:xfrm>
        </p:spPr>
        <p:txBody>
          <a:bodyPr>
            <a:noAutofit/>
          </a:bodyPr>
          <a:lstStyle/>
          <a:p>
            <a:pPr marL="0" indent="0" fontAlgn="base">
              <a:buNone/>
            </a:pPr>
            <a:r>
              <a:rPr lang="en-GB" sz="1500" dirty="0"/>
              <a:t>This chart plots GDP per capita against student test scores, which are a proxy for acquired skills. </a:t>
            </a:r>
            <a:r>
              <a:rPr lang="en-GB" sz="1500" dirty="0" smtClean="0"/>
              <a:t/>
            </a:r>
            <a:br>
              <a:rPr lang="en-GB" sz="1500" dirty="0" smtClean="0"/>
            </a:br>
            <a:r>
              <a:rPr lang="en-GB" sz="1500" dirty="0" smtClean="0"/>
              <a:t/>
            </a:r>
            <a:br>
              <a:rPr lang="en-GB" sz="1500" dirty="0" smtClean="0"/>
            </a:br>
            <a:r>
              <a:rPr lang="en-GB" sz="1500" dirty="0"/>
              <a:t>It shows a positive correlation: richer countries tend to have higher average student test scores.</a:t>
            </a:r>
            <a:r>
              <a:rPr lang="en-GB" sz="1500" dirty="0" smtClean="0"/>
              <a:t/>
            </a:r>
            <a:br>
              <a:rPr lang="en-GB" sz="1500" dirty="0" smtClean="0"/>
            </a:br>
            <a:r>
              <a:rPr lang="en-GB" sz="1500" dirty="0" smtClean="0"/>
              <a:t/>
            </a:r>
            <a:br>
              <a:rPr lang="en-GB" sz="1500" dirty="0" smtClean="0"/>
            </a:br>
            <a:r>
              <a:rPr lang="en-GB" sz="1500" dirty="0"/>
              <a:t>Using the slider at the bottom of the chart, you can check that there is also a similar correlation over time: economic growth and improvements in education tend to go together.</a:t>
            </a:r>
            <a:r>
              <a:rPr lang="en-GB" sz="1500" dirty="0" smtClean="0"/>
              <a:t/>
            </a:r>
            <a:br>
              <a:rPr lang="en-GB" sz="1500" dirty="0" smtClean="0"/>
            </a:br>
            <a:r>
              <a:rPr lang="en-GB" sz="1500" dirty="0" smtClean="0"/>
              <a:t/>
            </a:r>
            <a:br>
              <a:rPr lang="en-GB" sz="1500" dirty="0" smtClean="0"/>
            </a:br>
            <a:r>
              <a:rPr lang="en-GB" sz="1500" dirty="0"/>
              <a:t>This is just a raw correlation between the two variables; but </a:t>
            </a:r>
            <a:r>
              <a:rPr lang="en-GB" sz="1500" dirty="0">
                <a:hlinkClick r:id="rId2"/>
              </a:rPr>
              <a:t>there is evidence</a:t>
            </a:r>
            <a:r>
              <a:rPr lang="en-GB" sz="1500" dirty="0"/>
              <a:t> that education quality correlates with economic growth, even after accounting for other variables, such as baseline levels of schooling and economic activity. </a:t>
            </a:r>
            <a:r>
              <a:rPr lang="en-GB" sz="1500" dirty="0" smtClean="0"/>
              <a:t/>
            </a:r>
            <a:br>
              <a:rPr lang="en-GB" sz="1500" dirty="0" smtClean="0"/>
            </a:br>
            <a:r>
              <a:rPr lang="en-GB" sz="1500" dirty="0" smtClean="0"/>
              <a:t/>
            </a:r>
            <a:br>
              <a:rPr lang="en-GB" sz="1500" dirty="0" smtClean="0"/>
            </a:br>
            <a:r>
              <a:rPr lang="en-GB" sz="1500" i="1" dirty="0"/>
              <a:t>(Note: In the academic literature, there are not many studies that have been able to pin down the size of the causal impact that education has on economic growth. This is both because establishing causality at the macro level is difficult, and because we are only starting to get reliable data on skills and learning outcomes. You can read more about this in our blog post </a:t>
            </a:r>
            <a:r>
              <a:rPr lang="en-GB" sz="1500" i="1" dirty="0">
                <a:hlinkClick r:id="rId3"/>
              </a:rPr>
              <a:t>here.</a:t>
            </a:r>
            <a:r>
              <a:rPr lang="en-GB" sz="1500" i="1" dirty="0"/>
              <a:t>)</a:t>
            </a:r>
            <a:endParaRPr lang="en-GB" sz="1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53" y="346131"/>
            <a:ext cx="8381915" cy="5916646"/>
          </a:xfrm>
          <a:prstGeom prst="rect">
            <a:avLst/>
          </a:prstGeom>
        </p:spPr>
      </p:pic>
    </p:spTree>
    <p:extLst>
      <p:ext uri="{BB962C8B-B14F-4D97-AF65-F5344CB8AC3E}">
        <p14:creationId xmlns:p14="http://schemas.microsoft.com/office/powerpoint/2010/main" val="140278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Education also has positive spill-over effects on society</a:t>
            </a:r>
            <a:endParaRPr lang="en-GB" sz="2100" dirty="0"/>
          </a:p>
        </p:txBody>
      </p:sp>
    </p:spTree>
    <p:extLst>
      <p:ext uri="{BB962C8B-B14F-4D97-AF65-F5344CB8AC3E}">
        <p14:creationId xmlns:p14="http://schemas.microsoft.com/office/powerpoint/2010/main" val="406229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346131"/>
            <a:ext cx="3433313" cy="5317873"/>
          </a:xfrm>
        </p:spPr>
        <p:txBody>
          <a:bodyPr>
            <a:noAutofit/>
          </a:bodyPr>
          <a:lstStyle/>
          <a:p>
            <a:pPr marL="0" indent="0" fontAlgn="base">
              <a:buNone/>
            </a:pPr>
            <a:r>
              <a:rPr lang="en-GB" sz="1600" dirty="0"/>
              <a:t>If one person has access to education, this has a positive effect on other people. Economists call these spill-over effects "</a:t>
            </a:r>
            <a:r>
              <a:rPr lang="en-GB" sz="1600" dirty="0">
                <a:hlinkClick r:id="rId2"/>
              </a:rPr>
              <a:t>externalities</a:t>
            </a:r>
            <a:r>
              <a:rPr lang="en-GB" sz="1600" dirty="0"/>
              <a:t>".</a:t>
            </a:r>
            <a:r>
              <a:rPr lang="en-GB" sz="1600" dirty="0" smtClean="0"/>
              <a:t/>
            </a:r>
            <a:br>
              <a:rPr lang="en-GB" sz="1600" dirty="0" smtClean="0"/>
            </a:br>
            <a:r>
              <a:rPr lang="en-GB" sz="1600" dirty="0" smtClean="0"/>
              <a:t/>
            </a:r>
            <a:br>
              <a:rPr lang="en-GB" sz="1600" dirty="0" smtClean="0"/>
            </a:br>
            <a:r>
              <a:rPr lang="en-GB" sz="1600" dirty="0"/>
              <a:t>For example, women’s education leads to lower child mortality because it contributes towards healthier habits and choices, including child spacing. </a:t>
            </a:r>
            <a:r>
              <a:rPr lang="en-GB" sz="1600" dirty="0" smtClean="0"/>
              <a:t/>
            </a:r>
            <a:br>
              <a:rPr lang="en-GB" sz="1600" dirty="0" smtClean="0"/>
            </a:br>
            <a:r>
              <a:rPr lang="en-GB" sz="1600" dirty="0" smtClean="0"/>
              <a:t/>
            </a:r>
            <a:br>
              <a:rPr lang="en-GB" sz="1600" dirty="0" smtClean="0"/>
            </a:br>
            <a:r>
              <a:rPr lang="en-GB" sz="1600" dirty="0"/>
              <a:t>This chart shows the strong correlation between child mortality and educational attainment, across countries and time.</a:t>
            </a:r>
            <a:r>
              <a:rPr lang="en-GB" sz="1600" dirty="0" smtClean="0"/>
              <a:t/>
            </a:r>
            <a:br>
              <a:rPr lang="en-GB" sz="1600" dirty="0" smtClean="0"/>
            </a:br>
            <a:r>
              <a:rPr lang="en-GB" sz="1600" dirty="0" smtClean="0"/>
              <a:t/>
            </a:r>
            <a:br>
              <a:rPr lang="en-GB" sz="1600" dirty="0" smtClean="0"/>
            </a:br>
            <a:r>
              <a:rPr lang="en-GB" sz="1600" dirty="0"/>
              <a:t>Each line in this plot represents a country. The horizontal axis shows average years of schooling, while the vertical axis shows child mortality rates. Countries with more education tend to have lower child mortality; and across time, increasing education tends to go together with lower child mortality.</a:t>
            </a:r>
            <a:r>
              <a:rPr lang="en-GB" sz="1600" dirty="0" smtClean="0"/>
              <a:t/>
            </a:r>
            <a:br>
              <a:rPr lang="en-GB" sz="1600" dirty="0" smtClean="0"/>
            </a:br>
            <a:r>
              <a:rPr lang="en-GB" sz="1600" dirty="0" smtClean="0"/>
              <a:t/>
            </a:r>
            <a:br>
              <a:rPr lang="en-GB" sz="1600" dirty="0" smtClean="0"/>
            </a:br>
            <a:r>
              <a:rPr lang="en-GB" sz="1600" i="1" dirty="0"/>
              <a:t>(Note: You can read more about the causal effect of education on child mortality in our entry </a:t>
            </a:r>
            <a:r>
              <a:rPr lang="en-GB" sz="1600" i="1" dirty="0">
                <a:hlinkClick r:id="rId3"/>
              </a:rPr>
              <a:t>here</a:t>
            </a:r>
            <a:r>
              <a:rPr lang="en-GB" sz="16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16" y="346131"/>
            <a:ext cx="8381915" cy="5916646"/>
          </a:xfrm>
          <a:prstGeom prst="rect">
            <a:avLst/>
          </a:prstGeom>
        </p:spPr>
      </p:pic>
    </p:spTree>
    <p:extLst>
      <p:ext uri="{BB962C8B-B14F-4D97-AF65-F5344CB8AC3E}">
        <p14:creationId xmlns:p14="http://schemas.microsoft.com/office/powerpoint/2010/main" val="160633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858</Words>
  <Application>Microsoft Office PowerPoint</Application>
  <PresentationFormat>Widescreen</PresentationFormat>
  <Paragraphs>57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Diana Beltekian</cp:lastModifiedBy>
  <cp:revision>6</cp:revision>
  <dcterms:created xsi:type="dcterms:W3CDTF">2018-08-30T15:18:46Z</dcterms:created>
  <dcterms:modified xsi:type="dcterms:W3CDTF">2018-08-31T13:13:07Z</dcterms:modified>
</cp:coreProperties>
</file>